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B8F85-B774-4425-A2C0-B7A35451F5A5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A8656-AD62-46B6-A051-351FEEFB6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80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파킨슨</a:t>
            </a:r>
            <a:r>
              <a:rPr lang="ko-KR" altLang="en-US" dirty="0"/>
              <a:t> 병</a:t>
            </a:r>
            <a:r>
              <a:rPr lang="en-US" altLang="ko-KR" dirty="0"/>
              <a:t>, </a:t>
            </a:r>
            <a:r>
              <a:rPr lang="ko-KR" altLang="en-US" dirty="0"/>
              <a:t>기존의 평가 방식</a:t>
            </a:r>
            <a:r>
              <a:rPr lang="en-US" altLang="ko-KR" dirty="0"/>
              <a:t>, </a:t>
            </a:r>
            <a:r>
              <a:rPr lang="ko-KR" altLang="en-US" dirty="0"/>
              <a:t>논문의 목적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583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데이터셋 구성</a:t>
            </a:r>
            <a:r>
              <a:rPr lang="en-US" altLang="ko-KR" dirty="0"/>
              <a:t>, </a:t>
            </a:r>
            <a:r>
              <a:rPr lang="ko-KR" altLang="en-US" dirty="0"/>
              <a:t>어떻게 수집했는지</a:t>
            </a:r>
            <a:r>
              <a:rPr lang="en-US" altLang="ko-KR" dirty="0"/>
              <a:t>, </a:t>
            </a:r>
            <a:r>
              <a:rPr lang="ko-KR" altLang="en-US" dirty="0"/>
              <a:t>무엇을 제공하는지 등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60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카메라 파라미터를 제공</a:t>
            </a:r>
            <a:r>
              <a:rPr lang="en-US" altLang="ko-KR" dirty="0"/>
              <a:t>-&gt;3</a:t>
            </a:r>
            <a:r>
              <a:rPr lang="ko-KR" altLang="en-US" dirty="0"/>
              <a:t>차원으로 </a:t>
            </a:r>
            <a:r>
              <a:rPr lang="en-US" altLang="ko-KR" dirty="0" err="1"/>
              <a:t>backprojection</a:t>
            </a:r>
            <a:r>
              <a:rPr lang="en-US" altLang="ko-KR" dirty="0"/>
              <a:t> -&gt; </a:t>
            </a:r>
            <a:r>
              <a:rPr lang="ko-KR" altLang="en-US" dirty="0"/>
              <a:t>딥러닝 </a:t>
            </a:r>
            <a:r>
              <a:rPr lang="en-US" altLang="ko-KR" dirty="0"/>
              <a:t>-&gt; table1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693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해당 논문의 기여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05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한계점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729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미래에 해볼 수 있는 것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A8656-AD62-46B6-A051-351FEEFB60D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23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2E6D-9B3A-28E3-84CB-A97C2679E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2119EC6-56A6-3E67-6133-DE158C318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DCA1A7-D552-B997-1923-9464CD02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98313B-E978-53AA-C4B7-1C6F4EA2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0E88D7-C3B0-579C-A5D0-34F3A53A9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66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20ED0F-853F-734E-6AFA-386254CF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2458912-E26F-90F2-C656-1C4BCE964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B80FF0-EBF0-9FBB-1559-D9C13832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43B502-E2FC-33CA-8EC7-1F3E6E094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ECF511-2C8A-D6F1-091E-34934C8F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93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0872FE6-F842-D20F-859C-7906A7F22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542D172-DFCA-8815-A759-631D49187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A8D8C9-5E28-373D-4CEB-DEF672D1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24FA508-C65B-F6CC-D920-A21C0A78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A9D57A-2957-81BB-0378-73FE2CCC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51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0C79F8-9597-8AE0-A8C6-327389D7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6ED01A-1356-98B9-66E2-D25B2A1E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AA12C3-B4F2-7635-C6BC-CC1AA692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8B64B3-8563-BDD5-2048-E9049E9E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63D62D-ECF0-B8CE-0880-5B262086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658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8BE9B4-1D81-151F-4FBE-CC03706C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8758F1-626C-B47D-C247-6E7277ED0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1C2339-40E1-26D4-FF43-32662E03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789D6D-C693-49AF-EF5C-7E0CB937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38CA98-8B89-5CB3-85E8-7863F144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98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8C2BF5-3175-3F33-1848-CB48B461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B1F2E4-9155-DB99-2323-094F56A45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97C409A-C152-5BE9-FB7F-34A95AC7C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1AC36F-5E9D-CFAC-FAF2-C2E7D4A19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5325DB-B357-DDFA-4F79-B779DCF9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EF772AC-AB3A-4E95-B53B-8D308F93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00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F3B2D6-CEEF-911A-D80A-EC843577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14E705-FC11-0FA0-18D1-D2DC3015F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0A7292-0117-F345-98AC-AE4F70DCA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1F38D0-C178-8789-AC07-70D36F964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59F1F8-D3C1-3354-2C7D-8C5B30CE8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9425053-ED95-F3BF-B2E5-F26835F9F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F5E204-7DB9-878A-490B-D56700C4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C10624-7A0A-7CDD-D5DB-D8DF68A5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77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8D5D2F-F03B-7A7F-DE4E-78A25AB11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3D0B1B6-DFEE-B1F1-D0B3-865B75D29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26055AE-AF37-D73D-17BB-144BF45B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24BA2CE-A16B-5607-EC3C-5EA1235F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34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D329E1C-1530-AB11-AD6A-23884298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9B42D6E-9B84-ACA5-F40C-BDF6AA76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E3B4DA2-C308-47CF-2FB8-DEBB563E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87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25C743-F4B2-B898-2E56-993C6D658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743902-57DA-573A-1894-D43782D22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FD555D0-2BA5-C7B3-425D-AC804991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A087E6-6BCC-5A59-4E29-249FAF328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4AB152-69CC-CD64-0BE6-6A1E26DD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417DA03-88CF-8D8F-0103-FF4460A3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44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2E8A2-896B-06CE-9575-69A68763F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033901-3FF1-C34E-0D40-6B09A6EE9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31177C3-0E68-C71E-C13F-8379DBF8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B8A6815-78A8-1B5A-B827-3DE990BE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E76F7F1-1502-D52F-A377-E8283DDF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0C22032-EB68-3C3B-6C04-B42D3F65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196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63CEE33-5997-8DCB-7FBC-20AF25E9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3F983E-41D1-6698-535C-7988E0FC9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074969-FCF9-2426-9BFA-C10B6AF5D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418EC6-80E1-45AC-95C7-2D3862769490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02B7B-72CB-705B-11B6-B5A975D64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902F95-1299-8A23-D7DD-FEC3BC4E3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D1487B-FF36-4DB3-98D2-5FC83CC0A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38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737F307-7569-A807-D505-9D7E035E0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963" y="1238080"/>
            <a:ext cx="9849751" cy="1349671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TULIP: Multi-camera 3D Precision Assessment of Parkinson’s Disease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C75AFBC-285B-254F-3248-03DC652A4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4" y="2902913"/>
            <a:ext cx="9849751" cy="30321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2000" spc="0" dirty="0">
                <a:effectLst/>
              </a:rPr>
              <a:t>Based on CVPR 2024 paper by </a:t>
            </a:r>
            <a:r>
              <a:rPr lang="en-US" altLang="ko-KR" sz="2000" spc="0" dirty="0" err="1">
                <a:effectLst/>
              </a:rPr>
              <a:t>Kyungdo</a:t>
            </a:r>
            <a:r>
              <a:rPr lang="en-US" altLang="ko-KR" sz="2000" spc="0" dirty="0">
                <a:effectLst/>
              </a:rPr>
              <a:t> Kim et al. (Duke University)</a:t>
            </a:r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latinLnBrk="0"/>
            <a:r>
              <a:rPr lang="ko-KR" altLang="en-US" sz="2000" dirty="0"/>
              <a:t>유수빈</a:t>
            </a:r>
            <a:endParaRPr lang="en-US" altLang="ko-KR" sz="2000" dirty="0"/>
          </a:p>
          <a:p>
            <a:pPr latinLnBrk="0"/>
            <a:r>
              <a:rPr lang="en-US" altLang="ko-KR" sz="2000" dirty="0"/>
              <a:t>2025.03.25</a:t>
            </a:r>
          </a:p>
        </p:txBody>
      </p:sp>
    </p:spTree>
    <p:extLst>
      <p:ext uri="{BB962C8B-B14F-4D97-AF65-F5344CB8AC3E}">
        <p14:creationId xmlns:p14="http://schemas.microsoft.com/office/powerpoint/2010/main" val="92988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F04CEDF-8728-A8CD-A4E2-06ADA9F89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altLang="ko-KR" sz="5400"/>
              <a:t>Introduction</a:t>
            </a:r>
            <a:endParaRPr lang="ko-KR" altLang="en-US" sz="5400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6449EA-75A5-9C73-7A89-536A0180D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 fontScale="92500" lnSpcReduction="10000"/>
          </a:bodyPr>
          <a:lstStyle/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Parkinson’s Disease (PD) causes progressive motor dysfunction.</a:t>
            </a:r>
          </a:p>
          <a:p>
            <a:pPr marL="0" indent="0">
              <a:buNone/>
            </a:pP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standard clinical assessment tool (UPDRS) is subjective and inconsistent</a:t>
            </a:r>
          </a:p>
          <a:p>
            <a:pPr marL="0" indent="0">
              <a:buNone/>
            </a:pP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Inter-rater disagreement up to 53%</a:t>
            </a:r>
          </a:p>
          <a:p>
            <a:pPr marL="0" indent="0">
              <a:buNone/>
            </a:pPr>
            <a:endParaRPr lang="en-US" altLang="ko-KR" sz="2000" kern="0" spc="0" dirty="0"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/>
            <a:r>
              <a:rPr lang="en-US" altLang="ko-KR" sz="20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20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Difficult to capture subtle motor impairments</a:t>
            </a:r>
          </a:p>
          <a:p>
            <a:pPr marL="0" indent="0">
              <a:buNone/>
            </a:pP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Purpose: Introducing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new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3D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video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dataset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and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ML-based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PD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evaluation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method.</a:t>
            </a:r>
            <a:endParaRPr lang="ko-KR" altLang="en-US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560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DB6A9DD-AE70-B52D-D1B7-96642BAE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altLang="ko-KR" sz="4800"/>
              <a:t>Overview</a:t>
            </a:r>
            <a:endParaRPr lang="ko-KR" altLang="en-US" sz="4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14F588-DC91-145C-70BD-BB0B23F22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Autofit/>
          </a:bodyPr>
          <a:lstStyle/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3D video dataset for UPDRS motor exam</a:t>
            </a: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15 subjects: 10 PD patients + 5 healthy controls</a:t>
            </a: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25 motor tasks (full UPDRS Part </a:t>
            </a:r>
            <a:r>
              <a:rPr lang="en-US" altLang="ko-KR" sz="20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III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recorded</a:t>
            </a: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6 synchronized high-res RGB cameras</a:t>
            </a:r>
          </a:p>
          <a:p>
            <a:pPr marL="0" indent="0">
              <a:buNone/>
            </a:pP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Pose estimation:</a:t>
            </a:r>
          </a:p>
          <a:p>
            <a:pPr>
              <a:buFontTx/>
              <a:buChar char="-"/>
            </a:pPr>
            <a:r>
              <a:rPr lang="en-US" altLang="ko-KR" sz="20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MediaPipe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(hands), </a:t>
            </a:r>
            <a:r>
              <a:rPr lang="en-US" altLang="ko-KR" sz="20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MMPose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(full body)</a:t>
            </a:r>
          </a:p>
          <a:p>
            <a:pPr>
              <a:buFontTx/>
              <a:buChar char="-"/>
            </a:pP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Triangulated using Direct Linear Transformation (DLT)</a:t>
            </a:r>
          </a:p>
          <a:p>
            <a:pPr>
              <a:buFontTx/>
              <a:buChar char="-"/>
            </a:pP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labeled with expert consensus UPDRS scores</a:t>
            </a:r>
          </a:p>
          <a:p>
            <a:pPr>
              <a:buFontTx/>
              <a:buChar char="-"/>
            </a:pPr>
            <a:endParaRPr lang="ko-KR" altLang="en-US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172A7F49-82FF-A62E-E71C-11B206573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814" y="809898"/>
            <a:ext cx="6777863" cy="4795340"/>
          </a:xfrm>
          <a:prstGeom prst="rect">
            <a:avLst/>
          </a:prstGeom>
        </p:spPr>
      </p:pic>
      <p:pic>
        <p:nvPicPr>
          <p:cNvPr id="9" name="내용 개체 틀 6">
            <a:extLst>
              <a:ext uri="{FF2B5EF4-FFF2-40B4-BE49-F238E27FC236}">
                <a16:creationId xmlns:a16="http://schemas.microsoft.com/office/drawing/2014/main" id="{EE5C0E44-FF53-FE5E-E633-564FA80BF7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37" y="1129365"/>
            <a:ext cx="12030620" cy="459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3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28B405A-F5B3-504A-A230-D1E9DAF99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altLang="ko-KR" sz="4800"/>
              <a:t>Usage</a:t>
            </a:r>
            <a:endParaRPr lang="ko-KR" altLang="en-US" sz="4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274196-8915-0ACA-DE6E-63DDD2F5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Example Tasks:</a:t>
            </a:r>
          </a:p>
          <a:p>
            <a:pPr lvl="1"/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UPDRS score prediction (0-4 scale)</a:t>
            </a:r>
          </a:p>
          <a:p>
            <a:pPr lvl="1"/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PD vs. Healthy subject classification</a:t>
            </a:r>
          </a:p>
          <a:p>
            <a:pPr lvl="1"/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Key Results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5B90240-C4AB-3197-0027-EBEA96455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539" y="2484255"/>
            <a:ext cx="5036263" cy="371424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1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EC3F8DD-EE06-A176-B32D-D46D987F8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altLang="ko-KR" sz="4800"/>
              <a:t>Contributions</a:t>
            </a:r>
            <a:endParaRPr lang="ko-KR" altLang="en-US" sz="4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1442D7-6B3D-6CBE-CEE7-240A90E93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97732"/>
            <a:ext cx="9941319" cy="3124658"/>
          </a:xfrm>
        </p:spPr>
        <p:txBody>
          <a:bodyPr anchor="ctr">
            <a:noAutofit/>
          </a:bodyPr>
          <a:lstStyle/>
          <a:p>
            <a:pPr marL="0" marR="0" indent="0" fontAlgn="base" latinLnBrk="1">
              <a:lnSpc>
                <a:spcPct val="70000"/>
              </a:lnSpc>
              <a:buNone/>
            </a:pP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2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First 3D multi-view dataset for full UPDRS motor exam</a:t>
            </a:r>
          </a:p>
          <a:p>
            <a:pPr marL="0" marR="0" indent="0" fontAlgn="base" latinLnBrk="1">
              <a:lnSpc>
                <a:spcPct val="70000"/>
              </a:lnSpc>
              <a:buNone/>
            </a:pPr>
            <a:endParaRPr lang="en-US" altLang="ko-KR" sz="2200" kern="0" spc="0" dirty="0"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lnSpc>
                <a:spcPct val="70000"/>
              </a:lnSpc>
              <a:buNone/>
            </a:pPr>
            <a:r>
              <a:rPr lang="en-US" altLang="ko-KR" sz="22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en-US" altLang="ko-KR" sz="2200" kern="0" spc="0" dirty="0" err="1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Markerless</a:t>
            </a: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, synchronized 6-camera setup with triangulated 3D skeleton</a:t>
            </a:r>
          </a:p>
          <a:p>
            <a:pPr marL="0" marR="0" indent="0" fontAlgn="base" latinLnBrk="1">
              <a:lnSpc>
                <a:spcPct val="70000"/>
              </a:lnSpc>
              <a:buNone/>
            </a:pPr>
            <a:endParaRPr lang="en-US" altLang="ko-KR" sz="2200" kern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lnSpc>
                <a:spcPct val="70000"/>
              </a:lnSpc>
              <a:buNone/>
            </a:pPr>
            <a:r>
              <a:rPr lang="en-US" altLang="ko-KR" sz="22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Rich hand and gait features extracted from pose sequences</a:t>
            </a:r>
          </a:p>
          <a:p>
            <a:pPr marL="0" marR="0" indent="0" fontAlgn="base" latinLnBrk="1">
              <a:lnSpc>
                <a:spcPct val="70000"/>
              </a:lnSpc>
              <a:buNone/>
            </a:pPr>
            <a:endParaRPr lang="en-US" altLang="ko-KR" sz="2200" kern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lnSpc>
                <a:spcPct val="70000"/>
              </a:lnSpc>
              <a:buNone/>
            </a:pPr>
            <a:r>
              <a:rPr lang="en-US" altLang="ko-KR" sz="22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ML models reached expert-level performance on some tasks</a:t>
            </a:r>
            <a:endParaRPr lang="en-US" altLang="ko-KR" sz="2200" kern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lnSpc>
                <a:spcPct val="70000"/>
              </a:lnSpc>
              <a:buNone/>
            </a:pPr>
            <a:endParaRPr lang="en-US" altLang="ko-KR" sz="2200" kern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lnSpc>
                <a:spcPct val="70000"/>
              </a:lnSpc>
              <a:buNone/>
            </a:pPr>
            <a:r>
              <a:rPr lang="en-US" altLang="ko-KR" sz="22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ko-KR" altLang="en-US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2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Shows potential for objective PD evaluation at clinical scale</a:t>
            </a:r>
          </a:p>
          <a:p>
            <a:pPr>
              <a:lnSpc>
                <a:spcPct val="70000"/>
              </a:lnSpc>
            </a:pPr>
            <a:endParaRPr lang="ko-KR" altLang="en-US" sz="2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86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F020C5A-9E0C-6935-D8C0-2C5A1B2FC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altLang="ko-KR" sz="4800"/>
              <a:t>Limitations</a:t>
            </a:r>
            <a:endParaRPr lang="ko-KR" altLang="en-US" sz="4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86A398-6F85-6E89-E28B-553554AC3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 lnSpcReduction="10000"/>
          </a:bodyPr>
          <a:lstStyle/>
          <a:p>
            <a: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Small-scale dataset (15 subjects): limits generalizability</a:t>
            </a:r>
          </a:p>
          <a:p>
            <a:pPr marL="0" indent="0">
              <a:buNone/>
            </a:pPr>
            <a:endParaRPr lang="en-US" altLang="ko-KR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Data </a:t>
            </a:r>
            <a:r>
              <a:rPr lang="en-US" altLang="ko-KR" sz="2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collecte</a:t>
            </a:r>
            <a: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in controlled lab: real clinics are more constrained</a:t>
            </a:r>
          </a:p>
          <a:p>
            <a:endParaRPr lang="en-US" altLang="ko-KR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Only UPDRS tasks: lacks real-life activity monitoring</a:t>
            </a:r>
          </a:p>
          <a:p>
            <a:endParaRPr lang="en-US" altLang="ko-KR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Currently uses supervised learning with UPDRS labels.</a:t>
            </a:r>
            <a:endParaRPr lang="ko-KR" altLang="en-US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432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EF3D00A-AE08-B503-C26D-1A3E2A7A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altLang="ko-KR" sz="4800"/>
              <a:t>Future work</a:t>
            </a:r>
            <a:endParaRPr lang="ko-KR" altLang="en-US" sz="4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C76AEB-375A-48A4-1A0F-BD44D1A5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R="0" fontAlgn="base" latinLnBrk="1">
              <a:buFontTx/>
              <a:buChar char="-"/>
            </a:pPr>
            <a:r>
              <a:rPr lang="en-US" altLang="ko-KR" sz="24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Expand dataset across demographics and environments</a:t>
            </a:r>
          </a:p>
          <a:p>
            <a:pPr marR="0" fontAlgn="base" latinLnBrk="1">
              <a:buFontTx/>
              <a:buChar char="-"/>
            </a:pPr>
            <a:endParaRPr lang="en-US" altLang="ko-KR" sz="2400" kern="0" spc="0" dirty="0"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buNone/>
            </a:pPr>
            <a:r>
              <a:rPr lang="en-US" altLang="ko-KR" sz="24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- Explore unsupervised learning for new movement biomarkers</a:t>
            </a:r>
          </a:p>
          <a:p>
            <a:pPr marL="0" marR="0" indent="0" fontAlgn="base" latinLnBrk="1">
              <a:buNone/>
            </a:pPr>
            <a:endParaRPr lang="en-US" altLang="ko-KR" sz="2400" kern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indent="0" fontAlgn="base" latinLnBrk="1">
              <a:buNone/>
            </a:pPr>
            <a:r>
              <a:rPr lang="en-US" altLang="ko-KR" sz="24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lang="en-US" altLang="ko-KR" sz="2400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Extend to other neurological disorders (e.g. Huntington’s)</a:t>
            </a:r>
          </a:p>
          <a:p>
            <a:endParaRPr lang="ko-KR" altLang="en-US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2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318</Words>
  <Application>Microsoft Office PowerPoint</Application>
  <PresentationFormat>와이드스크린</PresentationFormat>
  <Paragraphs>68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나눔고딕</vt:lpstr>
      <vt:lpstr>맑은 고딕</vt:lpstr>
      <vt:lpstr>Arial</vt:lpstr>
      <vt:lpstr>Office 테마</vt:lpstr>
      <vt:lpstr>TULIP: Multi-camera 3D Precision Assessment of Parkinson’s Disease</vt:lpstr>
      <vt:lpstr>Introduction</vt:lpstr>
      <vt:lpstr>Overview</vt:lpstr>
      <vt:lpstr>Usage</vt:lpstr>
      <vt:lpstr>Contributions</vt:lpstr>
      <vt:lpstr>Limitations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수빈 유</dc:creator>
  <cp:lastModifiedBy>수빈 유</cp:lastModifiedBy>
  <cp:revision>6</cp:revision>
  <dcterms:created xsi:type="dcterms:W3CDTF">2025-03-25T06:48:09Z</dcterms:created>
  <dcterms:modified xsi:type="dcterms:W3CDTF">2025-03-25T15:45:30Z</dcterms:modified>
</cp:coreProperties>
</file>